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20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0" r:id="rId10"/>
    <p:sldId id="268" r:id="rId11"/>
    <p:sldId id="281" r:id="rId12"/>
    <p:sldId id="282" r:id="rId13"/>
    <p:sldId id="284" r:id="rId14"/>
    <p:sldId id="258" r:id="rId15"/>
    <p:sldId id="263" r:id="rId16"/>
    <p:sldId id="278" r:id="rId17"/>
    <p:sldId id="279" r:id="rId18"/>
    <p:sldId id="266" r:id="rId19"/>
  </p:sldIdLst>
  <p:sldSz cx="12192000" cy="6858000"/>
  <p:notesSz cx="6858000" cy="9144000"/>
  <p:embeddedFontLst>
    <p:embeddedFont>
      <p:font typeface="Alfarn" panose="00000800000000000000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rlMarx" panose="020B0604020202020204" charset="0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tencil" panose="040409050D0802020404" pitchFamily="8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B30D"/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475" autoAdjust="0"/>
  </p:normalViewPr>
  <p:slideViewPr>
    <p:cSldViewPr snapToGrid="0">
      <p:cViewPr varScale="1">
        <p:scale>
          <a:sx n="63" d="100"/>
          <a:sy n="63" d="100"/>
        </p:scale>
        <p:origin x="7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8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  <p:sldLayoutId id="2147483671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ternet-web-browser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WMF-Agora-Settings_424242.svg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34480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B995-CB3F-4D4A-9DB7-0AD91A7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New Framework?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EC764-D566-4F0A-A43E-2FD9C30E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E5C2E6-2D1F-4118-AE2B-BFF258311FD5}"/>
              </a:ext>
            </a:extLst>
          </p:cNvPr>
          <p:cNvSpPr/>
          <p:nvPr/>
        </p:nvSpPr>
        <p:spPr>
          <a:xfrm>
            <a:off x="2572620" y="2699084"/>
            <a:ext cx="1684420" cy="158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549DE-06BC-4A83-98B4-40B5AFDC3D3C}"/>
              </a:ext>
            </a:extLst>
          </p:cNvPr>
          <p:cNvSpPr/>
          <p:nvPr/>
        </p:nvSpPr>
        <p:spPr>
          <a:xfrm>
            <a:off x="6405044" y="202852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F610-1ED0-4E2E-8D1A-51583FE2DD96}"/>
              </a:ext>
            </a:extLst>
          </p:cNvPr>
          <p:cNvSpPr/>
          <p:nvPr/>
        </p:nvSpPr>
        <p:spPr>
          <a:xfrm>
            <a:off x="6405044" y="281084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6F817-FEE1-4254-B74F-0050D55C2470}"/>
              </a:ext>
            </a:extLst>
          </p:cNvPr>
          <p:cNvSpPr/>
          <p:nvPr/>
        </p:nvSpPr>
        <p:spPr>
          <a:xfrm>
            <a:off x="6405044" y="359316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EA08E-F485-423F-A6FB-6DC1FFF9B716}"/>
              </a:ext>
            </a:extLst>
          </p:cNvPr>
          <p:cNvSpPr/>
          <p:nvPr/>
        </p:nvSpPr>
        <p:spPr>
          <a:xfrm>
            <a:off x="6405044" y="437548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5F3CB75-BF41-411E-96CA-F30FB711F64A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4732137" y="1026177"/>
            <a:ext cx="355600" cy="29902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B29572-5C2D-4B31-B3FA-3A73DB1C4940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 rot="16200000" flipH="1">
            <a:off x="5110634" y="1831394"/>
            <a:ext cx="194138" cy="2394682"/>
          </a:xfrm>
          <a:prstGeom prst="bentConnector4">
            <a:avLst>
              <a:gd name="adj1" fmla="val -117751"/>
              <a:gd name="adj2" fmla="val 551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1AD577-62AF-4999-8FE7-EDEB9785A7B0}"/>
              </a:ext>
            </a:extLst>
          </p:cNvPr>
          <p:cNvCxnSpPr>
            <a:stCxn id="5" idx="5"/>
            <a:endCxn id="8" idx="1"/>
          </p:cNvCxnSpPr>
          <p:nvPr/>
        </p:nvCxnSpPr>
        <p:spPr>
          <a:xfrm rot="5400000" flipH="1" flipV="1">
            <a:off x="5134430" y="2784056"/>
            <a:ext cx="146546" cy="2394682"/>
          </a:xfrm>
          <a:prstGeom prst="bentConnector4">
            <a:avLst>
              <a:gd name="adj1" fmla="val -155992"/>
              <a:gd name="adj2" fmla="val 551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1CDEC0-808D-42CD-85AA-2D3322BD68EA}"/>
              </a:ext>
            </a:extLst>
          </p:cNvPr>
          <p:cNvCxnSpPr>
            <a:stCxn id="5" idx="4"/>
            <a:endCxn id="9" idx="1"/>
          </p:cNvCxnSpPr>
          <p:nvPr/>
        </p:nvCxnSpPr>
        <p:spPr>
          <a:xfrm rot="16200000" flipH="1">
            <a:off x="4708341" y="2993741"/>
            <a:ext cx="403192" cy="29902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A667A-36BE-4C37-870A-598722E049FE}"/>
              </a:ext>
            </a:extLst>
          </p:cNvPr>
          <p:cNvSpPr txBox="1"/>
          <p:nvPr/>
        </p:nvSpPr>
        <p:spPr>
          <a:xfrm>
            <a:off x="4094480" y="2024952"/>
            <a:ext cx="14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Tests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172137EF-622A-4A31-BDE6-2C0795B824B7}"/>
              </a:ext>
            </a:extLst>
          </p:cNvPr>
          <p:cNvSpPr/>
          <p:nvPr/>
        </p:nvSpPr>
        <p:spPr>
          <a:xfrm>
            <a:off x="1688700" y="2876335"/>
            <a:ext cx="883920" cy="134674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A772B-FEA5-4C6A-BC84-392063872772}"/>
              </a:ext>
            </a:extLst>
          </p:cNvPr>
          <p:cNvSpPr txBox="1"/>
          <p:nvPr/>
        </p:nvSpPr>
        <p:spPr>
          <a:xfrm>
            <a:off x="1530150" y="4190818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Results</a:t>
            </a:r>
          </a:p>
        </p:txBody>
      </p:sp>
    </p:spTree>
    <p:extLst>
      <p:ext uri="{BB962C8B-B14F-4D97-AF65-F5344CB8AC3E}">
        <p14:creationId xmlns:p14="http://schemas.microsoft.com/office/powerpoint/2010/main" val="186309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B995-CB3F-4D4A-9DB7-0AD91A7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New Framework?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EC764-D566-4F0A-A43E-2FD9C30E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E5C2E6-2D1F-4118-AE2B-BFF258311FD5}"/>
              </a:ext>
            </a:extLst>
          </p:cNvPr>
          <p:cNvSpPr/>
          <p:nvPr/>
        </p:nvSpPr>
        <p:spPr>
          <a:xfrm>
            <a:off x="2572620" y="2699084"/>
            <a:ext cx="1684420" cy="158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549DE-06BC-4A83-98B4-40B5AFDC3D3C}"/>
              </a:ext>
            </a:extLst>
          </p:cNvPr>
          <p:cNvSpPr/>
          <p:nvPr/>
        </p:nvSpPr>
        <p:spPr>
          <a:xfrm>
            <a:off x="6405044" y="202852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F610-1ED0-4E2E-8D1A-51583FE2DD96}"/>
              </a:ext>
            </a:extLst>
          </p:cNvPr>
          <p:cNvSpPr/>
          <p:nvPr/>
        </p:nvSpPr>
        <p:spPr>
          <a:xfrm>
            <a:off x="6405044" y="281084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6F817-FEE1-4254-B74F-0050D55C2470}"/>
              </a:ext>
            </a:extLst>
          </p:cNvPr>
          <p:cNvSpPr/>
          <p:nvPr/>
        </p:nvSpPr>
        <p:spPr>
          <a:xfrm>
            <a:off x="6405044" y="359316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EA08E-F485-423F-A6FB-6DC1FFF9B716}"/>
              </a:ext>
            </a:extLst>
          </p:cNvPr>
          <p:cNvSpPr/>
          <p:nvPr/>
        </p:nvSpPr>
        <p:spPr>
          <a:xfrm>
            <a:off x="6405044" y="437548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5F3CB75-BF41-411E-96CA-F30FB711F64A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>
          <a:xfrm rot="5400000" flipH="1" flipV="1">
            <a:off x="4732137" y="1026177"/>
            <a:ext cx="355600" cy="29902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B29572-5C2D-4B31-B3FA-3A73DB1C4940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 rot="16200000" flipH="1">
            <a:off x="5110634" y="1831394"/>
            <a:ext cx="194138" cy="2394682"/>
          </a:xfrm>
          <a:prstGeom prst="bentConnector4">
            <a:avLst>
              <a:gd name="adj1" fmla="val -117751"/>
              <a:gd name="adj2" fmla="val 551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F1AD577-62AF-4999-8FE7-EDEB9785A7B0}"/>
              </a:ext>
            </a:extLst>
          </p:cNvPr>
          <p:cNvCxnSpPr>
            <a:stCxn id="5" idx="5"/>
            <a:endCxn id="8" idx="1"/>
          </p:cNvCxnSpPr>
          <p:nvPr/>
        </p:nvCxnSpPr>
        <p:spPr>
          <a:xfrm rot="5400000" flipH="1" flipV="1">
            <a:off x="5134430" y="2784056"/>
            <a:ext cx="146546" cy="2394682"/>
          </a:xfrm>
          <a:prstGeom prst="bentConnector4">
            <a:avLst>
              <a:gd name="adj1" fmla="val -155992"/>
              <a:gd name="adj2" fmla="val 5515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1CDEC0-808D-42CD-85AA-2D3322BD68EA}"/>
              </a:ext>
            </a:extLst>
          </p:cNvPr>
          <p:cNvCxnSpPr>
            <a:stCxn id="5" idx="4"/>
            <a:endCxn id="9" idx="1"/>
          </p:cNvCxnSpPr>
          <p:nvPr/>
        </p:nvCxnSpPr>
        <p:spPr>
          <a:xfrm rot="16200000" flipH="1">
            <a:off x="4708341" y="2993741"/>
            <a:ext cx="403192" cy="299021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2A667A-36BE-4C37-870A-598722E049FE}"/>
              </a:ext>
            </a:extLst>
          </p:cNvPr>
          <p:cNvSpPr txBox="1"/>
          <p:nvPr/>
        </p:nvSpPr>
        <p:spPr>
          <a:xfrm>
            <a:off x="4094480" y="2024952"/>
            <a:ext cx="157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Publish Tests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172137EF-622A-4A31-BDE6-2C0795B824B7}"/>
              </a:ext>
            </a:extLst>
          </p:cNvPr>
          <p:cNvSpPr/>
          <p:nvPr/>
        </p:nvSpPr>
        <p:spPr>
          <a:xfrm>
            <a:off x="1688700" y="2876335"/>
            <a:ext cx="883920" cy="134674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A772B-FEA5-4C6A-BC84-392063872772}"/>
              </a:ext>
            </a:extLst>
          </p:cNvPr>
          <p:cNvSpPr txBox="1"/>
          <p:nvPr/>
        </p:nvSpPr>
        <p:spPr>
          <a:xfrm>
            <a:off x="1530150" y="4190818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Process Results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8848B8A9-CC08-4123-8BFD-729C265A2975}"/>
              </a:ext>
            </a:extLst>
          </p:cNvPr>
          <p:cNvSpPr/>
          <p:nvPr/>
        </p:nvSpPr>
        <p:spPr>
          <a:xfrm>
            <a:off x="9276080" y="211198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96D69066-6898-4264-AB53-92E477823A69}"/>
              </a:ext>
            </a:extLst>
          </p:cNvPr>
          <p:cNvSpPr/>
          <p:nvPr/>
        </p:nvSpPr>
        <p:spPr>
          <a:xfrm>
            <a:off x="9276080" y="289430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DB94E1C7-987A-432F-B590-4AAD12EA9460}"/>
              </a:ext>
            </a:extLst>
          </p:cNvPr>
          <p:cNvSpPr/>
          <p:nvPr/>
        </p:nvSpPr>
        <p:spPr>
          <a:xfrm>
            <a:off x="9276080" y="367662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E85291B0-EB3E-4C64-A1AC-9B48E4AA1DE7}"/>
              </a:ext>
            </a:extLst>
          </p:cNvPr>
          <p:cNvSpPr/>
          <p:nvPr/>
        </p:nvSpPr>
        <p:spPr>
          <a:xfrm>
            <a:off x="9276080" y="445894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1614A-9492-4971-AFF3-8F3B28A9D77E}"/>
              </a:ext>
            </a:extLst>
          </p:cNvPr>
          <p:cNvSpPr txBox="1"/>
          <p:nvPr/>
        </p:nvSpPr>
        <p:spPr>
          <a:xfrm>
            <a:off x="9758261" y="3170002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Execute Tests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971172A-BEDF-414B-B9C9-D304DA5CDF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14830" y="2343484"/>
            <a:ext cx="2990214" cy="35560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5E94416-BA03-4E12-B1AE-D25D1276F86C}"/>
              </a:ext>
            </a:extLst>
          </p:cNvPr>
          <p:cNvCxnSpPr>
            <a:cxnSpLocks/>
            <a:stCxn id="7" idx="1"/>
            <a:endCxn id="5" idx="7"/>
          </p:cNvCxnSpPr>
          <p:nvPr/>
        </p:nvCxnSpPr>
        <p:spPr>
          <a:xfrm rot="10800000">
            <a:off x="4010362" y="2931666"/>
            <a:ext cx="2394682" cy="194138"/>
          </a:xfrm>
          <a:prstGeom prst="bentConnector4">
            <a:avLst>
              <a:gd name="adj1" fmla="val 44849"/>
              <a:gd name="adj2" fmla="val 22036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CB48D78-72B6-4DBE-8A7C-940A81FB0BFB}"/>
              </a:ext>
            </a:extLst>
          </p:cNvPr>
          <p:cNvCxnSpPr>
            <a:stCxn id="8" idx="1"/>
            <a:endCxn id="5" idx="5"/>
          </p:cNvCxnSpPr>
          <p:nvPr/>
        </p:nvCxnSpPr>
        <p:spPr>
          <a:xfrm rot="10800000" flipV="1">
            <a:off x="4010362" y="3908124"/>
            <a:ext cx="2394682" cy="146546"/>
          </a:xfrm>
          <a:prstGeom prst="bentConnector4">
            <a:avLst>
              <a:gd name="adj1" fmla="val 44849"/>
              <a:gd name="adj2" fmla="val 25524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33B2062-2253-4A2E-AE06-F24A071120CA}"/>
              </a:ext>
            </a:extLst>
          </p:cNvPr>
          <p:cNvCxnSpPr>
            <a:cxnSpLocks/>
          </p:cNvCxnSpPr>
          <p:nvPr/>
        </p:nvCxnSpPr>
        <p:spPr>
          <a:xfrm rot="10800000">
            <a:off x="3414830" y="4287252"/>
            <a:ext cx="2990214" cy="403192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6AD43D2-6666-4C02-BDC9-F411AF75DC09}"/>
              </a:ext>
            </a:extLst>
          </p:cNvPr>
          <p:cNvSpPr txBox="1"/>
          <p:nvPr/>
        </p:nvSpPr>
        <p:spPr>
          <a:xfrm>
            <a:off x="4094479" y="4690443"/>
            <a:ext cx="17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Retrieve Results</a:t>
            </a:r>
          </a:p>
        </p:txBody>
      </p:sp>
    </p:spTree>
    <p:extLst>
      <p:ext uri="{BB962C8B-B14F-4D97-AF65-F5344CB8AC3E}">
        <p14:creationId xmlns:p14="http://schemas.microsoft.com/office/powerpoint/2010/main" val="27070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3" grpId="0" animBg="1"/>
      <p:bldP spid="18" grpId="0" animBg="1"/>
      <p:bldP spid="19" grpId="0" animBg="1"/>
      <p:bldP spid="20" grpId="0" animBg="1"/>
      <p:bldP spid="21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49F25B1C-045E-4C7B-8D87-53262E1EA12C}"/>
              </a:ext>
            </a:extLst>
          </p:cNvPr>
          <p:cNvSpPr/>
          <p:nvPr/>
        </p:nvSpPr>
        <p:spPr>
          <a:xfrm>
            <a:off x="9682480" y="2755625"/>
            <a:ext cx="1684420" cy="158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Chakra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EB995-CB3F-4D4A-9DB7-0AD91A7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EC764-D566-4F0A-A43E-2FD9C30E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E5C2E6-2D1F-4118-AE2B-BFF258311FD5}"/>
              </a:ext>
            </a:extLst>
          </p:cNvPr>
          <p:cNvSpPr/>
          <p:nvPr/>
        </p:nvSpPr>
        <p:spPr>
          <a:xfrm>
            <a:off x="2572620" y="2699084"/>
            <a:ext cx="1684420" cy="158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Garuda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549DE-06BC-4A83-98B4-40B5AFDC3D3C}"/>
              </a:ext>
            </a:extLst>
          </p:cNvPr>
          <p:cNvSpPr/>
          <p:nvPr/>
        </p:nvSpPr>
        <p:spPr>
          <a:xfrm>
            <a:off x="6405044" y="202852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F610-1ED0-4E2E-8D1A-51583FE2DD96}"/>
              </a:ext>
            </a:extLst>
          </p:cNvPr>
          <p:cNvSpPr/>
          <p:nvPr/>
        </p:nvSpPr>
        <p:spPr>
          <a:xfrm>
            <a:off x="6405044" y="281084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6F817-FEE1-4254-B74F-0050D55C2470}"/>
              </a:ext>
            </a:extLst>
          </p:cNvPr>
          <p:cNvSpPr/>
          <p:nvPr/>
        </p:nvSpPr>
        <p:spPr>
          <a:xfrm>
            <a:off x="6405044" y="359316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EA08E-F485-423F-A6FB-6DC1FFF9B716}"/>
              </a:ext>
            </a:extLst>
          </p:cNvPr>
          <p:cNvSpPr/>
          <p:nvPr/>
        </p:nvSpPr>
        <p:spPr>
          <a:xfrm>
            <a:off x="6405044" y="437548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N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172137EF-622A-4A31-BDE6-2C0795B824B7}"/>
              </a:ext>
            </a:extLst>
          </p:cNvPr>
          <p:cNvSpPr/>
          <p:nvPr/>
        </p:nvSpPr>
        <p:spPr>
          <a:xfrm>
            <a:off x="1688700" y="2876335"/>
            <a:ext cx="883920" cy="134674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A772B-FEA5-4C6A-BC84-392063872772}"/>
              </a:ext>
            </a:extLst>
          </p:cNvPr>
          <p:cNvSpPr txBox="1"/>
          <p:nvPr/>
        </p:nvSpPr>
        <p:spPr>
          <a:xfrm>
            <a:off x="1530150" y="4190818"/>
            <a:ext cx="1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Process Results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8848B8A9-CC08-4123-8BFD-729C265A2975}"/>
              </a:ext>
            </a:extLst>
          </p:cNvPr>
          <p:cNvSpPr/>
          <p:nvPr/>
        </p:nvSpPr>
        <p:spPr>
          <a:xfrm>
            <a:off x="9276080" y="211198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96D69066-6898-4264-AB53-92E477823A69}"/>
              </a:ext>
            </a:extLst>
          </p:cNvPr>
          <p:cNvSpPr/>
          <p:nvPr/>
        </p:nvSpPr>
        <p:spPr>
          <a:xfrm>
            <a:off x="9276080" y="289430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DB94E1C7-987A-432F-B590-4AAD12EA9460}"/>
              </a:ext>
            </a:extLst>
          </p:cNvPr>
          <p:cNvSpPr/>
          <p:nvPr/>
        </p:nvSpPr>
        <p:spPr>
          <a:xfrm>
            <a:off x="9276080" y="367662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E85291B0-EB3E-4C64-A1AC-9B48E4AA1DE7}"/>
              </a:ext>
            </a:extLst>
          </p:cNvPr>
          <p:cNvSpPr/>
          <p:nvPr/>
        </p:nvSpPr>
        <p:spPr>
          <a:xfrm>
            <a:off x="9276080" y="4458942"/>
            <a:ext cx="406400" cy="46300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1614A-9492-4971-AFF3-8F3B28A9D77E}"/>
              </a:ext>
            </a:extLst>
          </p:cNvPr>
          <p:cNvSpPr txBox="1"/>
          <p:nvPr/>
        </p:nvSpPr>
        <p:spPr>
          <a:xfrm>
            <a:off x="10016690" y="4359073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Execute Tests</a:t>
            </a:r>
          </a:p>
        </p:txBody>
      </p:sp>
      <p:pic>
        <p:nvPicPr>
          <p:cNvPr id="34" name="Picture 33" descr="A close up of a logo&#10;&#10;Description generated with high confidence">
            <a:extLst>
              <a:ext uri="{FF2B5EF4-FFF2-40B4-BE49-F238E27FC236}">
                <a16:creationId xmlns:a16="http://schemas.microsoft.com/office/drawing/2014/main" id="{3AC51501-DC3A-4B39-866C-8D61B433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11935" y="2674269"/>
            <a:ext cx="514793" cy="514793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90DB9D3-C2FE-4B2C-A8BE-88B5EB3C1A60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4732137" y="1026177"/>
            <a:ext cx="355600" cy="2990214"/>
          </a:xfrm>
          <a:prstGeom prst="bentConnector2">
            <a:avLst/>
          </a:prstGeom>
          <a:ln w="38100">
            <a:solidFill>
              <a:srgbClr val="11B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8766EAC-E8A1-4A45-9CC4-D4EF0695F2E5}"/>
              </a:ext>
            </a:extLst>
          </p:cNvPr>
          <p:cNvCxnSpPr>
            <a:stCxn id="5" idx="7"/>
            <a:endCxn id="7" idx="1"/>
          </p:cNvCxnSpPr>
          <p:nvPr/>
        </p:nvCxnSpPr>
        <p:spPr>
          <a:xfrm rot="16200000" flipH="1">
            <a:off x="5110634" y="1831394"/>
            <a:ext cx="194138" cy="2394682"/>
          </a:xfrm>
          <a:prstGeom prst="bentConnector4">
            <a:avLst>
              <a:gd name="adj1" fmla="val -117751"/>
              <a:gd name="adj2" fmla="val 55151"/>
            </a:avLst>
          </a:prstGeom>
          <a:ln w="38100">
            <a:solidFill>
              <a:srgbClr val="11B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5971A1F-25D9-45E6-9026-0A2C22D0ED4E}"/>
              </a:ext>
            </a:extLst>
          </p:cNvPr>
          <p:cNvCxnSpPr>
            <a:stCxn id="5" idx="5"/>
            <a:endCxn id="8" idx="1"/>
          </p:cNvCxnSpPr>
          <p:nvPr/>
        </p:nvCxnSpPr>
        <p:spPr>
          <a:xfrm rot="5400000" flipH="1" flipV="1">
            <a:off x="5134430" y="2784056"/>
            <a:ext cx="146546" cy="2394682"/>
          </a:xfrm>
          <a:prstGeom prst="bentConnector4">
            <a:avLst>
              <a:gd name="adj1" fmla="val -155992"/>
              <a:gd name="adj2" fmla="val 55151"/>
            </a:avLst>
          </a:prstGeom>
          <a:ln w="38100">
            <a:solidFill>
              <a:srgbClr val="11B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B45763D-E7BD-462E-AC75-3580272E649C}"/>
              </a:ext>
            </a:extLst>
          </p:cNvPr>
          <p:cNvCxnSpPr>
            <a:stCxn id="5" idx="4"/>
            <a:endCxn id="9" idx="1"/>
          </p:cNvCxnSpPr>
          <p:nvPr/>
        </p:nvCxnSpPr>
        <p:spPr>
          <a:xfrm rot="16200000" flipH="1">
            <a:off x="4708341" y="2993741"/>
            <a:ext cx="403192" cy="2990214"/>
          </a:xfrm>
          <a:prstGeom prst="bentConnector2">
            <a:avLst/>
          </a:prstGeom>
          <a:ln w="38100">
            <a:solidFill>
              <a:srgbClr val="11B30D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3CAFB4A-F337-450A-9E27-D06913EC9E42}"/>
              </a:ext>
            </a:extLst>
          </p:cNvPr>
          <p:cNvSpPr txBox="1"/>
          <p:nvPr/>
        </p:nvSpPr>
        <p:spPr>
          <a:xfrm>
            <a:off x="4094480" y="2024952"/>
            <a:ext cx="157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Publish Tests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FF0DAB-41FA-4ECE-87D1-34501727755F}"/>
              </a:ext>
            </a:extLst>
          </p:cNvPr>
          <p:cNvSpPr txBox="1"/>
          <p:nvPr/>
        </p:nvSpPr>
        <p:spPr>
          <a:xfrm>
            <a:off x="4094479" y="4690443"/>
            <a:ext cx="176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Retrieve Results</a:t>
            </a:r>
          </a:p>
        </p:txBody>
      </p:sp>
      <p:pic>
        <p:nvPicPr>
          <p:cNvPr id="47" name="Picture 46" descr="A close up of a logo&#10;&#10;Description generated with high confidence">
            <a:extLst>
              <a:ext uri="{FF2B5EF4-FFF2-40B4-BE49-F238E27FC236}">
                <a16:creationId xmlns:a16="http://schemas.microsoft.com/office/drawing/2014/main" id="{C7B05BCF-00B1-46EE-8114-43DCB18E7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6897" y="2252653"/>
            <a:ext cx="277135" cy="277135"/>
          </a:xfrm>
          <a:prstGeom prst="rect">
            <a:avLst/>
          </a:prstGeom>
        </p:spPr>
      </p:pic>
      <p:pic>
        <p:nvPicPr>
          <p:cNvPr id="49" name="Picture 48" descr="A close up of a logo&#10;&#10;Description generated with high confidence">
            <a:extLst>
              <a:ext uri="{FF2B5EF4-FFF2-40B4-BE49-F238E27FC236}">
                <a16:creationId xmlns:a16="http://schemas.microsoft.com/office/drawing/2014/main" id="{67A6408E-09EC-4022-A72B-B14634275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93784" y="2987235"/>
            <a:ext cx="277135" cy="277135"/>
          </a:xfrm>
          <a:prstGeom prst="rect">
            <a:avLst/>
          </a:prstGeom>
        </p:spPr>
      </p:pic>
      <p:pic>
        <p:nvPicPr>
          <p:cNvPr id="50" name="Picture 49" descr="A close up of a logo&#10;&#10;Description generated with high confidence">
            <a:extLst>
              <a:ext uri="{FF2B5EF4-FFF2-40B4-BE49-F238E27FC236}">
                <a16:creationId xmlns:a16="http://schemas.microsoft.com/office/drawing/2014/main" id="{450CA044-B4D9-44E8-B339-04974D367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2414" y="3765203"/>
            <a:ext cx="277135" cy="277135"/>
          </a:xfrm>
          <a:prstGeom prst="rect">
            <a:avLst/>
          </a:prstGeom>
        </p:spPr>
      </p:pic>
      <p:pic>
        <p:nvPicPr>
          <p:cNvPr id="51" name="Picture 50" descr="A close up of a logo&#10;&#10;Description generated with high confidence">
            <a:extLst>
              <a:ext uri="{FF2B5EF4-FFF2-40B4-BE49-F238E27FC236}">
                <a16:creationId xmlns:a16="http://schemas.microsoft.com/office/drawing/2014/main" id="{3B1BCF3E-1D6D-4F69-8CB9-4EFFC1FBF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93783" y="4547523"/>
            <a:ext cx="277135" cy="2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9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Garuda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Admin Center extension for validation result visualization</a:t>
            </a:r>
          </a:p>
          <a:p>
            <a:r>
              <a:rPr lang="en-US" dirty="0"/>
              <a:t>Eliminate the need for plain-text credentials before publish</a:t>
            </a:r>
          </a:p>
          <a:p>
            <a:r>
              <a:rPr lang="en-US" dirty="0"/>
              <a:t>Add default reporting options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Excel</a:t>
            </a:r>
          </a:p>
          <a:p>
            <a:r>
              <a:rPr lang="en-US" dirty="0"/>
              <a:t>Add support for JEA to retrieve results</a:t>
            </a:r>
          </a:p>
          <a:p>
            <a:r>
              <a:rPr lang="en-US" dirty="0"/>
              <a:t>Add support for Chakra custom configuration</a:t>
            </a:r>
          </a:p>
          <a:p>
            <a:pPr lvl="1"/>
            <a:r>
              <a:rPr lang="en-US" dirty="0"/>
              <a:t>Web service port number</a:t>
            </a:r>
          </a:p>
          <a:p>
            <a:pPr lvl="1"/>
            <a:r>
              <a:rPr lang="en-US" dirty="0"/>
              <a:t>Results retention</a:t>
            </a:r>
          </a:p>
          <a:p>
            <a:pPr lvl="1"/>
            <a:r>
              <a:rPr lang="en-US" dirty="0"/>
              <a:t>Scheduled Task reoccurrence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00952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 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about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 approach to a designing a new validation framework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 choice of tools and modules in building a new </a:t>
            </a:r>
            <a:r>
              <a:rPr lang="en-US"/>
              <a:t>validation framework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7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a new framework?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806</TotalTime>
  <Words>267</Words>
  <Application>Microsoft Office PowerPoint</Application>
  <PresentationFormat>Widescreen</PresentationFormat>
  <Paragraphs>95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Consolas</vt:lpstr>
      <vt:lpstr>Alfarn</vt:lpstr>
      <vt:lpstr>Stencil</vt:lpstr>
      <vt:lpstr>CarlMarx</vt:lpstr>
      <vt:lpstr>Arial</vt:lpstr>
      <vt:lpstr>Calibri</vt:lpstr>
      <vt:lpstr>Segoe UI</vt:lpstr>
      <vt:lpstr>Office</vt:lpstr>
      <vt:lpstr>Custom Design</vt:lpstr>
      <vt:lpstr>Distributed and flexible validation framework for Test in Production (TiP)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a distributed and flexible validation framework for Test in Production (TiP)</vt:lpstr>
      <vt:lpstr>In this session …</vt:lpstr>
      <vt:lpstr>Agenda</vt:lpstr>
      <vt:lpstr>Why New Framework?</vt:lpstr>
      <vt:lpstr>Why New Framework?</vt:lpstr>
      <vt:lpstr>Architecture</vt:lpstr>
      <vt:lpstr>PowerPoint Presentation</vt:lpstr>
      <vt:lpstr>TO DO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68</cp:revision>
  <dcterms:created xsi:type="dcterms:W3CDTF">2019-04-18T11:57:57Z</dcterms:created>
  <dcterms:modified xsi:type="dcterms:W3CDTF">2019-06-06T15:27:15Z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2019-06-02T05:09:36.8019446Z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